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E21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822960" y="2331720"/>
            <a:ext cx="146304" cy="146304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097280" y="2148840"/>
            <a:ext cx="100584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5400" b="1">
                <a:solidFill>
                  <a:srgbClr val="FFFFFF"/>
                </a:solidFill>
                <a:latin typeface="Arial"/>
              </a:rPr>
              <a:t>DatasetRadar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2971800"/>
            <a:ext cx="96012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sz="2000" b="0">
                <a:solidFill>
                  <a:srgbClr val="C7CBD6"/>
                </a:solidFill>
                <a:latin typeface="Arial"/>
              </a:rPr>
              <a:t>Auto-discovering which public datasets news &amp; journal articles cite —</a:t>
            </a:r>
          </a:p>
          <a:p>
            <a:pPr algn="l">
              <a:lnSpc>
                <a:spcPct val="130000"/>
              </a:lnSpc>
            </a:pPr>
            <a:r>
              <a:rPr sz="2000" b="0">
                <a:solidFill>
                  <a:srgbClr val="C7CBD6"/>
                </a:solidFill>
                <a:latin typeface="Arial"/>
              </a:rPr>
              <a:t>live, without anyone manually tagging anything.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0" y="6035040"/>
            <a:ext cx="91440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6B7280"/>
                </a:solidFill>
                <a:latin typeface="Arial"/>
              </a:rPr>
              <a:t>Product Demo  ·  Captured from a running instance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41148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E212B"/>
                </a:solidFill>
                <a:latin typeface="Arial"/>
              </a:rPr>
              <a:t>What it is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5156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1124712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Watches a set of news/journal websites and scrapes new articles as they publish.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Runs each article through an LLM detection pass that identifies which datasets, surveys, or reports it mentions (e.g. “NFHS-5”, “National Family Health Survey”) — no manual tagging.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Extracted names are grounded against a dataset registry by embedding similarity, so paraphrases resolve to the same canonical dataset instead of creating duplicates.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Detections are confidence-gated: high-confidence hits auto-accept, medium-confidence hits wait in a human Review Queue, low-confidence hits are discarded.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Produces a live, queryable index of who is citing which dataset, where, and how often — plus a natural-language Ask interface with cited answers.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E212B"/>
                </a:solidFill>
                <a:latin typeface="Arial"/>
              </a:rPr>
              <a:t>Tech Stack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5156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57200" y="1234440"/>
            <a:ext cx="11247120" cy="658368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94360" y="1325880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Frontend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1325880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React 18 + React Router + TanStack Query, Vite, Tailwind CSS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" y="1984248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Backend API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71800" y="1984248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FastAPI, SQLAlchemy 2.0, Alembic migrations, Pydantic v2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2551176"/>
            <a:ext cx="11247120" cy="658368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94360" y="2642616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Database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71800" y="2642616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PostgreSQL 16 + pgvector (article &amp; dataset embeddings)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4360" y="3300984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Task queue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1800" y="3300984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Celery workers + Celery Beat, backed by Redis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7200" y="3867912"/>
            <a:ext cx="11247120" cy="658368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94360" y="3959352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Scraper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71800" y="3959352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httpx + BeautifulSoup + lxml, Playwright for JS pages, tenacity retries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4360" y="4617720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Dataset detection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71800" y="4617720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LLM extraction (Ollama via LangChain), grounded against the registry by embedding similarity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57200" y="5184648"/>
            <a:ext cx="11247120" cy="658368"/>
          </a:xfrm>
          <a:prstGeom prst="rect">
            <a:avLst/>
          </a:prstGeom>
          <a:solidFill>
            <a:srgbClr val="F8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94360" y="5276088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RAG Q&amp;A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71800" y="5276088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Natural-language question → embedding search over articles → cited answer (POST /api/v1/search/ask)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94360" y="5934456"/>
            <a:ext cx="2194560" cy="521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4F46E5"/>
                </a:solidFill>
                <a:latin typeface="Arial"/>
              </a:rPr>
              <a:t>Deployment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971800" y="5934456"/>
            <a:ext cx="868680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1E212B"/>
                </a:solidFill>
                <a:latin typeface="Arial"/>
              </a:rPr>
              <a:t>Docker Compose — dev stack (live reload) + prod stack (Nginx, resource limits, internal-only db/redis)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E212B"/>
                </a:solidFill>
                <a:latin typeface="Arial"/>
              </a:rPr>
              <a:t>Core Workflow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5156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502920" y="1371600"/>
            <a:ext cx="502920" cy="502920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20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4440" y="1344168"/>
            <a:ext cx="10058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>
                <a:solidFill>
                  <a:srgbClr val="1E212B"/>
                </a:solidFill>
                <a:latin typeface="Arial"/>
              </a:rPr>
              <a:t>Add a source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4440" y="1682496"/>
            <a:ext cx="102412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6B7280"/>
                </a:solidFill>
                <a:latin typeface="Arial"/>
              </a:rPr>
              <a:t>An operator adds a website to watch in URL Manager, with a scrape frequency.</a:t>
            </a:r>
          </a:p>
        </p:txBody>
      </p:sp>
      <p:sp>
        <p:nvSpPr>
          <p:cNvPr id="8" name="Oval 7"/>
          <p:cNvSpPr/>
          <p:nvPr/>
        </p:nvSpPr>
        <p:spPr>
          <a:xfrm>
            <a:off x="502920" y="2331720"/>
            <a:ext cx="502920" cy="502920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20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304288"/>
            <a:ext cx="10058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>
                <a:solidFill>
                  <a:srgbClr val="1E212B"/>
                </a:solidFill>
                <a:latin typeface="Arial"/>
              </a:rPr>
              <a:t>Scrape on schedule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34440" y="2642616"/>
            <a:ext cx="102412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6B7280"/>
                </a:solidFill>
                <a:latin typeface="Arial"/>
              </a:rPr>
              <a:t>Celery Beat triggers the scraper; results land in Scrape Logs with per-run health.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" y="3291840"/>
            <a:ext cx="502920" cy="502920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20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264408"/>
            <a:ext cx="10058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>
                <a:solidFill>
                  <a:srgbClr val="1E212B"/>
                </a:solidFill>
                <a:latin typeface="Arial"/>
              </a:rPr>
              <a:t>Detect &amp; gate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34440" y="3602736"/>
            <a:ext cx="102412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6B7280"/>
                </a:solidFill>
                <a:latin typeface="Arial"/>
              </a:rPr>
              <a:t>The LLM pass extracts dataset mentions. High-confidence hits auto-accept; medium-confidence hits go to the Review Queue.</a:t>
            </a:r>
          </a:p>
        </p:txBody>
      </p:sp>
      <p:sp>
        <p:nvSpPr>
          <p:cNvPr id="14" name="Oval 13"/>
          <p:cNvSpPr/>
          <p:nvPr/>
        </p:nvSpPr>
        <p:spPr>
          <a:xfrm>
            <a:off x="502920" y="4251960"/>
            <a:ext cx="502920" cy="502920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2000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224528"/>
            <a:ext cx="10058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>
                <a:solidFill>
                  <a:srgbClr val="1E212B"/>
                </a:solidFill>
                <a:latin typeface="Arial"/>
              </a:rPr>
              <a:t>Review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34440" y="4562856"/>
            <a:ext cx="102412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6B7280"/>
                </a:solidFill>
                <a:latin typeface="Arial"/>
              </a:rPr>
              <a:t>A human accepts/rejects queued mentions, optionally asking the LLM for a second opinion.</a:t>
            </a:r>
          </a:p>
        </p:txBody>
      </p:sp>
      <p:sp>
        <p:nvSpPr>
          <p:cNvPr id="17" name="Oval 16"/>
          <p:cNvSpPr/>
          <p:nvPr/>
        </p:nvSpPr>
        <p:spPr>
          <a:xfrm>
            <a:off x="502920" y="5212080"/>
            <a:ext cx="502920" cy="502920"/>
          </a:xfrm>
          <a:prstGeom prst="ellipse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2000" b="1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5184648"/>
            <a:ext cx="10058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>
                <a:solidFill>
                  <a:srgbClr val="1E212B"/>
                </a:solidFill>
                <a:latin typeface="Arial"/>
              </a:rPr>
              <a:t>Explore &amp; ask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34440" y="5522976"/>
            <a:ext cx="102412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>
                <a:solidFill>
                  <a:srgbClr val="6B7280"/>
                </a:solidFill>
                <a:latin typeface="Arial"/>
              </a:rPr>
              <a:t>Trending Datasets and Summary show what's being cited; Ask answers plain-language questions with citations.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Trending Datasets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The default landing page. Ranks every auto-discovered dataset by how many articles mention it, with first/last-seen dates and a per-domain filter (health, education, politics...). The “what's hot right now” view.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7719" y="1823719"/>
            <a:ext cx="7636256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1-trend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19" y="1874519"/>
            <a:ext cx="7534656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Summary — Dataset Usage by Website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A cross-tab of dataset × website, restricted to accepted mentions above the 85% confidence bar. Exportable to CSV for reporting.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7719" y="1823719"/>
            <a:ext cx="7636256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2-summar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19" y="1874519"/>
            <a:ext cx="7534656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Review Queue — human in the loop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Every medium-confidence detection (75–85%) waits here instead of being auto-accepted. A reviewer can accept, reject, or ask the LLM for a second opinion before it counts as confirmed.</a:t>
            </a:r>
          </a:p>
        </p:txBody>
      </p:sp>
      <p:sp>
        <p:nvSpPr>
          <p:cNvPr id="6" name="Rectangle 5"/>
          <p:cNvSpPr/>
          <p:nvPr/>
        </p:nvSpPr>
        <p:spPr>
          <a:xfrm>
            <a:off x="3174095" y="1823719"/>
            <a:ext cx="5843505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3-review-que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895" y="1874519"/>
            <a:ext cx="5741905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Scrape Logs — operational visibility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Per-website health cards (last run, total runs, success/partial/failure) plus a full run history: duration, articles found, new articles, datasets found, and errors.</a:t>
            </a:r>
          </a:p>
        </p:txBody>
      </p:sp>
      <p:sp>
        <p:nvSpPr>
          <p:cNvPr id="6" name="Rectangle 5"/>
          <p:cNvSpPr/>
          <p:nvPr/>
        </p:nvSpPr>
        <p:spPr>
          <a:xfrm>
            <a:off x="3733803" y="1823719"/>
            <a:ext cx="4724088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4-scrape-log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603" y="1874519"/>
            <a:ext cx="4622488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URL Manager — configure what gets watched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Add a new website with a scrape frequency, trigger an ad-hoc scrape, or disable a source. Six sources tracked in this demo instance.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7719" y="1823719"/>
            <a:ext cx="7636256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5-admin-ur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19" y="1874519"/>
            <a:ext cx="7534656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Dataset Registry — the canonical dataset list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The set of “known” datasets. New datasets also arrive bottom-up: the LLM auto-creates registry entries for datasets it finds that aren't registered yet.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459" y="1823719"/>
            <a:ext cx="6590777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6-admin-datase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259" y="1874519"/>
            <a:ext cx="6489177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"/>
            <a:ext cx="1124712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400" b="1">
                <a:solidFill>
                  <a:srgbClr val="1E212B"/>
                </a:solidFill>
                <a:latin typeface="Arial"/>
              </a:rPr>
              <a:t>Ask — natural-language, cited Q&amp;A over the corpus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86868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987552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Type a question in plain English and the RAG pipeline embeds it, retrieves the nearest matching scraped articles, and has the LLM synthesize a grounded, cited answer. (Captured mid-query — local Ollama inference runs on commodity CPU.)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7719" y="1823719"/>
            <a:ext cx="7636256" cy="4810760"/>
          </a:xfrm>
          <a:prstGeom prst="rect">
            <a:avLst/>
          </a:prstGeom>
          <a:solidFill>
            <a:srgbClr val="E5E7EB"/>
          </a:solidFill>
          <a:ln w="9525">
            <a:solidFill>
              <a:srgbClr val="D1D5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07-as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19" y="1874519"/>
            <a:ext cx="7534656" cy="47091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457200" y="41148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E212B"/>
                </a:solidFill>
                <a:latin typeface="Arial"/>
              </a:rPr>
              <a:t>What Makes This Different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51560"/>
            <a:ext cx="822960" cy="50800"/>
          </a:xfrm>
          <a:prstGeom prst="rect">
            <a:avLst/>
          </a:prstGeom>
          <a:solidFill>
            <a:srgbClr val="4F46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1124712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Confidence-gated, not all-or-nothing — detections route into auto-accept / human-review / discard.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Open-ended discovery, deduped against the registry — the LLM pass isn't limited to a pre-registered dataset list, and extracted names are reconciled by embedding similarity to avoid duplicate entries.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Fully local LLM — Ollama runs self-hosted (no per-request API cost or external data exposure), with OpenAI/Anthropic available as swappable alternatives via LLM_PROVIDER.</a:t>
            </a:r>
          </a:p>
          <a:p>
            <a:pPr>
              <a:spcAft>
                <a:spcPts val="1000"/>
              </a:spcAft>
            </a:pPr>
            <a:r>
              <a:rPr sz="1800">
                <a:solidFill>
                  <a:srgbClr val="1E212B"/>
                </a:solidFill>
              </a:rPr>
              <a:t>•  Ask anything, not just browse a table — the RAG endpoint turns the scraped corpus into something queryable in plain language, cited back to source articles.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0">
                <a:solidFill>
                  <a:srgbClr val="6B7280"/>
                </a:solidFill>
                <a:latin typeface="Arial"/>
              </a:rPr>
              <a:t>DatasetRadar — Product Demo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5600" y="6473952"/>
            <a:ext cx="1280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0">
                <a:solidFill>
                  <a:srgbClr val="6B7280"/>
                </a:solidFill>
                <a:latin typeface="Arial"/>
              </a:rPr>
              <a:t>12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